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27"/>
  </p:notesMasterIdLst>
  <p:handoutMasterIdLst>
    <p:handoutMasterId r:id="rId28"/>
  </p:handoutMasterIdLst>
  <p:sldIdLst>
    <p:sldId id="392" r:id="rId3"/>
    <p:sldId id="377" r:id="rId4"/>
    <p:sldId id="373" r:id="rId5"/>
    <p:sldId id="400" r:id="rId6"/>
    <p:sldId id="401" r:id="rId7"/>
    <p:sldId id="418" r:id="rId8"/>
    <p:sldId id="415" r:id="rId9"/>
    <p:sldId id="416" r:id="rId10"/>
    <p:sldId id="417" r:id="rId11"/>
    <p:sldId id="393" r:id="rId12"/>
    <p:sldId id="394" r:id="rId13"/>
    <p:sldId id="395" r:id="rId14"/>
    <p:sldId id="396" r:id="rId15"/>
    <p:sldId id="397" r:id="rId16"/>
    <p:sldId id="398" r:id="rId17"/>
    <p:sldId id="399" r:id="rId18"/>
    <p:sldId id="374" r:id="rId19"/>
    <p:sldId id="413" r:id="rId20"/>
    <p:sldId id="414" r:id="rId21"/>
    <p:sldId id="422" r:id="rId22"/>
    <p:sldId id="419" r:id="rId23"/>
    <p:sldId id="420" r:id="rId24"/>
    <p:sldId id="421" r:id="rId25"/>
    <p:sldId id="423" r:id="rId26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FF0000"/>
    <a:srgbClr val="00CC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80" autoAdjust="0"/>
    <p:restoredTop sz="98246" autoAdjust="0"/>
  </p:normalViewPr>
  <p:slideViewPr>
    <p:cSldViewPr>
      <p:cViewPr>
        <p:scale>
          <a:sx n="80" d="100"/>
          <a:sy n="80" d="100"/>
        </p:scale>
        <p:origin x="-1546" y="-29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8"/>
  <c:chart>
    <c:autoTitleDeleted val="1"/>
    <c:plotArea>
      <c:layout/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3.8610038610038611E-3"/>
                  <c:y val="-0.26652883889866708"/>
                </c:manualLayout>
              </c:layout>
              <c:showVal val="1"/>
            </c:dLbl>
            <c:dLbl>
              <c:idx val="1"/>
              <c:layout>
                <c:manualLayout>
                  <c:x val="0"/>
                  <c:y val="-0.2789255290800004"/>
                </c:manualLayout>
              </c:layout>
              <c:showVal val="1"/>
            </c:dLbl>
            <c:dLbl>
              <c:idx val="2"/>
              <c:layout>
                <c:manualLayout>
                  <c:x val="-1.4245014245014265E-3"/>
                  <c:y val="-0.30157328891580898"/>
                </c:manualLayout>
              </c:layout>
              <c:showVal val="1"/>
            </c:dLbl>
            <c:dLbl>
              <c:idx val="3"/>
              <c:layout>
                <c:manualLayout>
                  <c:x val="-5.7915516970635126E-3"/>
                  <c:y val="-0.3235854532606508"/>
                </c:manualLayout>
              </c:layout>
              <c:showVal val="1"/>
            </c:dLbl>
            <c:dLbl>
              <c:idx val="4"/>
              <c:layout>
                <c:manualLayout>
                  <c:x val="0"/>
                  <c:y val="-0.32231394471466768"/>
                </c:manualLayout>
              </c:layout>
              <c:showVal val="1"/>
            </c:dLbl>
            <c:dLbl>
              <c:idx val="5"/>
              <c:layout>
                <c:manualLayout>
                  <c:x val="-1.930501930501936E-3"/>
                  <c:y val="-0.35950401525866726"/>
                </c:manualLayout>
              </c:layout>
              <c:showVal val="1"/>
            </c:dLbl>
            <c:dLbl>
              <c:idx val="6"/>
              <c:layout>
                <c:manualLayout>
                  <c:x val="-3.8610038610038611E-3"/>
                  <c:y val="-0.35950401525866726"/>
                </c:manualLayout>
              </c:layout>
              <c:showVal val="1"/>
            </c:dLbl>
            <c:numFmt formatCode="General" sourceLinked="0"/>
            <c:showVal val="1"/>
          </c:dLbls>
          <c:cat>
            <c:strRef>
              <c:f>Лист1!$A$2:$A$8</c:f>
              <c:strCach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на 01 октября 2018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7.28</c:v>
                </c:pt>
                <c:pt idx="1">
                  <c:v>8.3600000000000048</c:v>
                </c:pt>
                <c:pt idx="2">
                  <c:v>10.1</c:v>
                </c:pt>
                <c:pt idx="3">
                  <c:v>11.5</c:v>
                </c:pt>
                <c:pt idx="4">
                  <c:v>12.49</c:v>
                </c:pt>
                <c:pt idx="5">
                  <c:v>14.32</c:v>
                </c:pt>
                <c:pt idx="6">
                  <c:v>12.93</c:v>
                </c:pt>
              </c:numCache>
            </c:numRef>
          </c:val>
        </c:ser>
        <c:dLbls>
          <c:showVal val="1"/>
        </c:dLbls>
        <c:gapWidth val="75"/>
        <c:overlap val="100"/>
        <c:axId val="78532992"/>
        <c:axId val="78534528"/>
      </c:barChart>
      <c:catAx>
        <c:axId val="78532992"/>
        <c:scaling>
          <c:orientation val="minMax"/>
        </c:scaling>
        <c:axPos val="b"/>
        <c:numFmt formatCode="General" sourceLinked="1"/>
        <c:majorTickMark val="none"/>
        <c:minorTickMark val="out"/>
        <c:tickLblPos val="nextTo"/>
        <c:crossAx val="78534528"/>
        <c:crosses val="autoZero"/>
        <c:auto val="1"/>
        <c:lblAlgn val="ctr"/>
        <c:lblOffset val="100"/>
      </c:catAx>
      <c:valAx>
        <c:axId val="78534528"/>
        <c:scaling>
          <c:orientation val="minMax"/>
        </c:scaling>
        <c:axPos val="l"/>
        <c:numFmt formatCode="General" sourceLinked="1"/>
        <c:tickLblPos val="nextTo"/>
        <c:crossAx val="7853299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 b="1"/>
      </a:pPr>
      <a:endParaRPr lang="ru-RU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766" cy="497047"/>
          </a:xfrm>
          <a:prstGeom prst="rect">
            <a:avLst/>
          </a:prstGeom>
        </p:spPr>
        <p:txBody>
          <a:bodyPr vert="horz" lIns="91504" tIns="45752" rIns="91504" bIns="4575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320" y="0"/>
            <a:ext cx="2945766" cy="497047"/>
          </a:xfrm>
          <a:prstGeom prst="rect">
            <a:avLst/>
          </a:prstGeom>
        </p:spPr>
        <p:txBody>
          <a:bodyPr vert="horz" lIns="91504" tIns="45752" rIns="91504" bIns="4575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194A302-7FC1-41FB-8F5E-319FAED63DAA}" type="datetimeFigureOut">
              <a:rPr lang="ru-RU"/>
              <a:pPr>
                <a:defRPr/>
              </a:pPr>
              <a:t>13.11.2018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004"/>
            <a:ext cx="2945766" cy="497046"/>
          </a:xfrm>
          <a:prstGeom prst="rect">
            <a:avLst/>
          </a:prstGeom>
        </p:spPr>
        <p:txBody>
          <a:bodyPr vert="horz" lIns="91504" tIns="45752" rIns="91504" bIns="4575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320" y="9428004"/>
            <a:ext cx="2945766" cy="497046"/>
          </a:xfrm>
          <a:prstGeom prst="rect">
            <a:avLst/>
          </a:prstGeom>
        </p:spPr>
        <p:txBody>
          <a:bodyPr vert="horz" lIns="91504" tIns="45752" rIns="91504" bIns="4575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69E2E35-16C7-40B3-B443-6906736B17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78166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766" cy="497047"/>
          </a:xfrm>
          <a:prstGeom prst="rect">
            <a:avLst/>
          </a:prstGeom>
        </p:spPr>
        <p:txBody>
          <a:bodyPr vert="horz" lIns="91504" tIns="45752" rIns="91504" bIns="4575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320" y="0"/>
            <a:ext cx="2945766" cy="497047"/>
          </a:xfrm>
          <a:prstGeom prst="rect">
            <a:avLst/>
          </a:prstGeom>
        </p:spPr>
        <p:txBody>
          <a:bodyPr vert="horz" lIns="91504" tIns="45752" rIns="91504" bIns="4575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C332176-7DE2-40A5-9238-D60F917096D4}" type="datetimeFigureOut">
              <a:rPr lang="ru-RU"/>
              <a:pPr>
                <a:defRPr/>
              </a:pPr>
              <a:t>13.11.2018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04" tIns="45752" rIns="91504" bIns="45752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404" y="4714796"/>
            <a:ext cx="5436868" cy="4467066"/>
          </a:xfrm>
          <a:prstGeom prst="rect">
            <a:avLst/>
          </a:prstGeom>
        </p:spPr>
        <p:txBody>
          <a:bodyPr vert="horz" lIns="91504" tIns="45752" rIns="91504" bIns="45752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004"/>
            <a:ext cx="2945766" cy="497046"/>
          </a:xfrm>
          <a:prstGeom prst="rect">
            <a:avLst/>
          </a:prstGeom>
        </p:spPr>
        <p:txBody>
          <a:bodyPr vert="horz" lIns="91504" tIns="45752" rIns="91504" bIns="4575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320" y="9428004"/>
            <a:ext cx="2945766" cy="497046"/>
          </a:xfrm>
          <a:prstGeom prst="rect">
            <a:avLst/>
          </a:prstGeom>
        </p:spPr>
        <p:txBody>
          <a:bodyPr vert="horz" lIns="91504" tIns="45752" rIns="91504" bIns="4575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9240390-40F1-48A2-83C7-8779E62219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446997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54063"/>
            <a:ext cx="4962525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1F08586-EC23-4115-8E3C-18FD179E3898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68925" y="753943"/>
            <a:ext cx="5056589" cy="372209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8C9D9BD-7FEB-4457-AD3B-21F53B348F54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68925" y="753943"/>
            <a:ext cx="5056589" cy="372209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8C9D9BD-7FEB-4457-AD3B-21F53B348F54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5BF1B-CB77-44A4-91FD-BE571966A7CB}" type="slidenum">
              <a:rPr lang="ru-RU" smtClean="0"/>
              <a:pPr/>
              <a:t>14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B901F-5EF7-48C9-A4EA-BA98CF9D55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06A2D-E14A-4D8D-97D6-E170C096D6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87C9C-C685-4FC0-BA1A-F06244A62B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B6E3439A-E1A8-4DB9-83CB-7360B425BC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BC95CC76-7A44-4310-BC2C-86FCF6F3BB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26A1C3A1-B714-4EF0-80A8-35793C0024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3801495E-3541-4489-8317-29B126C341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95F3850B-C7B1-477D-AE9F-CD83A56052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5CB321EA-10C9-4404-A220-7A336F94D5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4DECFD64-0E99-4C11-BD8B-6BC504DF22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86D007D0-4822-49FE-BE4C-86473923E6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FE72E-0DA1-4310-A363-C957F71876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4685413F-7EA2-4A5B-9BF0-F9CD6E9A49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59B64562-20C2-4481-A355-3CD64B06F3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  <a:prstGeom prst="rect">
            <a:avLst/>
          </a:prstGeom>
        </p:spPr>
        <p:txBody>
          <a:bodyPr lIns="86895" tIns="43448" rIns="86895" bIns="43448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6481" y="1604329"/>
            <a:ext cx="8226720" cy="4524955"/>
          </a:xfrm>
          <a:prstGeom prst="rect">
            <a:avLst/>
          </a:prstGeom>
        </p:spPr>
        <p:txBody>
          <a:bodyPr lIns="86895" tIns="43448" rIns="86895" bIns="43448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456481" y="6247376"/>
            <a:ext cx="2128320" cy="470930"/>
          </a:xfrm>
          <a:prstGeom prst="rect">
            <a:avLst/>
          </a:prstGeom>
        </p:spPr>
        <p:txBody>
          <a:bodyPr lIns="86895" tIns="43448" rIns="86895" bIns="43448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3127680" y="6247376"/>
            <a:ext cx="2897280" cy="470930"/>
          </a:xfrm>
          <a:prstGeom prst="rect">
            <a:avLst/>
          </a:prstGeom>
        </p:spPr>
        <p:txBody>
          <a:bodyPr lIns="86895" tIns="43448" rIns="86895" bIns="43448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70BE4-DE46-45B1-8283-2AF6934CF9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39105-A75B-4AEC-8D10-D218F01041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FF7A9-79E8-4EA9-A670-A8DF12ED99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C8BA8-8C18-47C8-95E7-2163014B91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21F9C-09B8-45CC-85C8-B86BB7EEEE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1627B-5F02-465B-8E03-5F9501C837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2D720-9C2A-4358-A5AD-0893B3F063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1000">
              <a:srgbClr val="CCECFF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0A3DBD4-D7B3-4370-A6A3-E4E5052BD5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1000">
              <a:srgbClr val="CCECFF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331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3F19844-C40A-4E65-A397-78D27486C7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Arial" charset="0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Arial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Arial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Arial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Arial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370" name="Picture 2" descr="C:\Documents and Settings\igonin_og.SCAA\Мои документы\Мои рисунки\Облака\SE1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3415" cy="6858001"/>
          </a:xfrm>
          <a:prstGeom prst="rect">
            <a:avLst/>
          </a:prstGeom>
          <a:noFill/>
        </p:spPr>
      </p:pic>
      <p:pic>
        <p:nvPicPr>
          <p:cNvPr id="570374" name="Picture 6" descr="C:\Documents and Settings\igonin_og.SCAA\Мои документы\Мои рисунки\ЛОГО РОСАВИАЦИЯ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8267" y="293432"/>
            <a:ext cx="7737663" cy="1416695"/>
          </a:xfrm>
          <a:prstGeom prst="rect">
            <a:avLst/>
          </a:prstGeom>
          <a:noFill/>
        </p:spPr>
      </p:pic>
      <p:pic>
        <p:nvPicPr>
          <p:cNvPr id="70659" name="Picture 3" descr="I:\Мои документы\Мои рисунки\Самолеты\96 SLO\1734234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8704385" cy="23241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0" y="3861048"/>
            <a:ext cx="9143415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О реконструкции инфраструктуры региональных аэропортов и расширении сети межрегиональных пассажирских авиационных маршрутов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 в Российской Федерации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36004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B10F2E"/>
                </a:solidFill>
              </a:rPr>
              <a:t>Аэропорт Платов (г. Ростов-на-Дону</a:t>
            </a:r>
            <a:endParaRPr lang="ru-RU" dirty="0"/>
          </a:p>
        </p:txBody>
      </p:sp>
      <p:pic>
        <p:nvPicPr>
          <p:cNvPr id="5" name="Рисунок 4" descr="https://www.aex.ru/photo/platov17/DSC_019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861048"/>
            <a:ext cx="424847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www.aex.ru/photo/platov17/DSC_0024m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80728"/>
            <a:ext cx="424847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www.aex.ru/photo/platov17/DSC_013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980728"/>
            <a:ext cx="432048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www.aex.ru/photo/platov17/DSC_019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861048"/>
            <a:ext cx="432048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432048"/>
          </a:xfrm>
        </p:spPr>
        <p:txBody>
          <a:bodyPr/>
          <a:lstStyle/>
          <a:p>
            <a:r>
              <a:rPr lang="ru-RU" sz="2400" b="1" dirty="0" smtClean="0">
                <a:solidFill>
                  <a:srgbClr val="B10F2E"/>
                </a:solidFill>
              </a:rPr>
              <a:t>Аэропорт Кольцово (г. Екатеринбург)</a:t>
            </a:r>
            <a:endParaRPr lang="ru-RU" sz="2400" dirty="0"/>
          </a:p>
        </p:txBody>
      </p:sp>
      <p:pic>
        <p:nvPicPr>
          <p:cNvPr id="4099" name="Picture 3" descr="C:\Users\gribanov_yn\Documents\ЧЕМПИОНАТ МИРА 2018\ФОТО\Екатеринбург\03-МКп-80_Торец 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8280920" cy="5112568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476251"/>
            <a:ext cx="8229600" cy="360462"/>
          </a:xfrm>
        </p:spPr>
        <p:txBody>
          <a:bodyPr/>
          <a:lstStyle/>
          <a:p>
            <a:r>
              <a:rPr lang="ru-RU" sz="2400" b="1" dirty="0" smtClean="0">
                <a:solidFill>
                  <a:srgbClr val="B10F2E"/>
                </a:solidFill>
              </a:rPr>
              <a:t>Аэропорт Волгоград </a:t>
            </a:r>
            <a:endParaRPr lang="ru-RU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8720"/>
            <a:ext cx="820891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467544" y="980728"/>
            <a:ext cx="8229600" cy="216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Взлетно-посадочная полоса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05064"/>
            <a:ext cx="4248472" cy="26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79512" y="4005064"/>
            <a:ext cx="424847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rgbClr val="3333FF"/>
                </a:solidFill>
                <a:effectLst/>
                <a:cs typeface="Arial" pitchFamily="34" charset="0"/>
              </a:rPr>
              <a:t>Стартовая аварийно-спасательная станция</a:t>
            </a:r>
            <a:endParaRPr lang="ru-RU" sz="1600" b="1" dirty="0">
              <a:solidFill>
                <a:srgbClr val="3333FF"/>
              </a:solidFill>
              <a:effectLst/>
              <a:cs typeface="Arial" pitchFamily="34" charset="0"/>
            </a:endParaRPr>
          </a:p>
        </p:txBody>
      </p:sp>
      <p:pic>
        <p:nvPicPr>
          <p:cNvPr id="8" name="Рисунок 7" descr="C:\Users\komarov\Desktop\ФОТО ВЛГ1 (4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4005064"/>
            <a:ext cx="432048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4716016" y="4005065"/>
            <a:ext cx="4032448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600" b="1" dirty="0" smtClean="0">
                <a:solidFill>
                  <a:srgbClr val="3333FF"/>
                </a:solidFill>
                <a:effectLst/>
              </a:rPr>
              <a:t>Примыкание РД-Д к новой ИВПП-2</a:t>
            </a:r>
            <a:endParaRPr lang="ru-RU" sz="1600" b="1" dirty="0">
              <a:solidFill>
                <a:srgbClr val="3333FF"/>
              </a:solidFill>
              <a:effectLst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476251"/>
            <a:ext cx="8229600" cy="43247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Аэропорт Нижний Новгород </a:t>
            </a:r>
            <a:endParaRPr lang="ru-RU" sz="2400" dirty="0"/>
          </a:p>
        </p:txBody>
      </p:sp>
      <p:pic>
        <p:nvPicPr>
          <p:cNvPr id="4098" name="Picture 2" descr="C:\Users\gribanov_yn\Documents\ЧЕМПИОНАТ МИРА 2018\ФОТО\Нижний Новгород\DSC000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124744"/>
            <a:ext cx="4464495" cy="2880320"/>
          </a:xfrm>
          <a:prstGeom prst="rect">
            <a:avLst/>
          </a:prstGeom>
          <a:noFill/>
        </p:spPr>
      </p:pic>
      <p:pic>
        <p:nvPicPr>
          <p:cNvPr id="23554" name="Picture 2" descr="http://www.agaa.ru/news/2017/11/16/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284984"/>
            <a:ext cx="4541240" cy="3316686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476251"/>
            <a:ext cx="8229600" cy="576486"/>
          </a:xfrm>
        </p:spPr>
        <p:txBody>
          <a:bodyPr/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Аэропорт Курумоч (г. Самара)</a:t>
            </a:r>
            <a:endParaRPr lang="ru-RU" sz="2400" dirty="0"/>
          </a:p>
        </p:txBody>
      </p:sp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12776"/>
            <a:ext cx="8784976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476251"/>
            <a:ext cx="8229600" cy="432469"/>
          </a:xfrm>
        </p:spPr>
        <p:txBody>
          <a:bodyPr/>
          <a:lstStyle/>
          <a:p>
            <a:r>
              <a:rPr lang="ru-RU" sz="2400" b="1" dirty="0" smtClean="0">
                <a:solidFill>
                  <a:srgbClr val="B10F2E"/>
                </a:solidFill>
              </a:rPr>
              <a:t>Аэропорт Саранск</a:t>
            </a:r>
            <a:endParaRPr lang="ru-RU" sz="2400" dirty="0"/>
          </a:p>
        </p:txBody>
      </p:sp>
      <p:pic>
        <p:nvPicPr>
          <p:cNvPr id="17409" name="Picture 1" descr="C:\Users\gribanov_yn\Documents\ЧЕМПИОНАТ МИРА 2018\ФОТО\Саранск\20171115_1218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8568952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792163"/>
          </a:xfrm>
        </p:spPr>
        <p:txBody>
          <a:bodyPr/>
          <a:lstStyle/>
          <a:p>
            <a:r>
              <a:rPr lang="ru-RU" sz="2400" b="1" dirty="0" smtClean="0">
                <a:solidFill>
                  <a:srgbClr val="B10F2E"/>
                </a:solidFill>
              </a:rPr>
              <a:t>Аэропорт Храброво (г. Калининград)</a:t>
            </a:r>
            <a:endParaRPr lang="ru-RU" sz="2400" dirty="0"/>
          </a:p>
        </p:txBody>
      </p:sp>
      <p:pic>
        <p:nvPicPr>
          <p:cNvPr id="14338" name="Picture 2" descr="C:\Users\gribanov_yn\Documents\ЧЕМПИОНАТ МИРА 2018\ФОТО\Калининград\Калининград 1\20171121_1203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56792"/>
            <a:ext cx="8280920" cy="4824536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360462"/>
          </a:xfrm>
        </p:spPr>
        <p:txBody>
          <a:bodyPr/>
          <a:lstStyle/>
          <a:p>
            <a:r>
              <a:rPr lang="ru-RU" sz="2400" b="1" dirty="0" smtClean="0">
                <a:solidFill>
                  <a:srgbClr val="B10F2E"/>
                </a:solidFill>
              </a:rPr>
              <a:t>Аэропорт Волгоград</a:t>
            </a:r>
            <a:endParaRPr lang="ru-RU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2"/>
            <a:ext cx="876300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221088"/>
            <a:ext cx="4248472" cy="24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komarov\Desktop\ФОТО ВЛГ1 (4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4221088"/>
            <a:ext cx="432048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3068960"/>
            <a:ext cx="835292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Цель: </a:t>
            </a:r>
            <a:r>
              <a:rPr lang="ru-RU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уровня экономической связанности территории Российской Федерации по средством расширения и модернизации авиационной инфраструктуры.</a:t>
            </a:r>
          </a:p>
          <a:p>
            <a:pPr algn="just"/>
            <a:endParaRPr lang="ru-RU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Мероприятия:</a:t>
            </a:r>
          </a:p>
          <a:p>
            <a:pPr algn="just"/>
            <a:endParaRPr lang="ru-RU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    </a:t>
            </a:r>
            <a:r>
              <a:rPr lang="ru-RU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Реконструкция инфраструктуры региональных аэропортов;</a:t>
            </a:r>
          </a:p>
          <a:p>
            <a:pPr algn="just"/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ru-RU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Расширение сети межрегиональных регулярных пассажирских авиационных маршрутов, минуя Москву, до 50% от общего количества внутренних регулярных авиационных маршрутов.</a:t>
            </a:r>
            <a:endParaRPr lang="ru-RU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60649"/>
            <a:ext cx="86409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Комплексный план модернизации и расширения магистральной инфраструктуры Российской Федерации до 2024 года в части реконструкции инфраструктуры региональных аэропортов и расширение сети межрегиональных регулярных авиационных маршрутов, минуя Москву, до 50 процентов от общего количества внутренних регулярных авиационных маршрутов</a:t>
            </a:r>
          </a:p>
          <a:p>
            <a:pPr algn="ctr"/>
            <a:endParaRPr lang="ru-RU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соответствии с Указом Президента Российской Федерации </a:t>
            </a:r>
            <a:b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07 мая 2018 г. № 204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88640"/>
            <a:ext cx="86409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Реконструкция инфраструктуры региональных аэропортов</a:t>
            </a:r>
            <a:endParaRPr 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5589240"/>
            <a:ext cx="856895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в части воздушного транспорта предусматривает </a:t>
            </a:r>
          </a:p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реализацию инвестиционных проектов в 66 аэропортовых комплексах Российской Федерации, в том числе в 38 аэропортах Дальневосточного федерального округа.</a:t>
            </a:r>
          </a:p>
          <a:p>
            <a:pPr algn="ctr"/>
            <a:endParaRPr lang="ru-RU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2" cstate="print"/>
          <a:srcRect t="5046" b="2922"/>
          <a:stretch>
            <a:fillRect/>
          </a:stretch>
        </p:blipFill>
        <p:spPr bwMode="auto">
          <a:xfrm>
            <a:off x="179512" y="764704"/>
            <a:ext cx="8784976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51522" y="782027"/>
            <a:ext cx="8712966" cy="567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267" tIns="43633" rIns="87267" bIns="43633" numCol="1" anchor="ctr" anchorCtr="0" compatLnSpc="1">
            <a:prstTxWarp prst="textNoShape">
              <a:avLst/>
            </a:prstTxWarp>
            <a:spAutoFit/>
          </a:bodyPr>
          <a:lstStyle/>
          <a:p>
            <a:pPr indent="355600" algn="just"/>
            <a:r>
              <a:rPr lang="ru-RU" sz="2000" b="1" dirty="0" smtClean="0">
                <a:solidFill>
                  <a:srgbClr val="0000FF"/>
                </a:solidFill>
              </a:rPr>
              <a:t> В настоящее время в Государственном реестре аэродромов и вертодромов гражданской авиации зарегистрировано                     228 аэродромов, из них 170 аэродромов с искусственными взлетно-посадочными полосами, в том числе:</a:t>
            </a:r>
          </a:p>
          <a:p>
            <a:pPr indent="355600" algn="just"/>
            <a:r>
              <a:rPr lang="ru-RU" sz="2000" b="1" dirty="0" smtClean="0">
                <a:solidFill>
                  <a:srgbClr val="0000FF"/>
                </a:solidFill>
              </a:rPr>
              <a:t> класса А (ВПП - 3200 м) – 17 аэродромов;</a:t>
            </a:r>
          </a:p>
          <a:p>
            <a:pPr indent="444500" algn="just"/>
            <a:r>
              <a:rPr lang="ru-RU" sz="2000" b="1" dirty="0" smtClean="0">
                <a:solidFill>
                  <a:srgbClr val="0000FF"/>
                </a:solidFill>
              </a:rPr>
              <a:t>класса Б (ВПП - 2600 м) – 33 аэродромов;</a:t>
            </a:r>
          </a:p>
          <a:p>
            <a:pPr indent="444500" algn="just"/>
            <a:r>
              <a:rPr lang="ru-RU" sz="2000" b="1" dirty="0" smtClean="0">
                <a:solidFill>
                  <a:srgbClr val="0000FF"/>
                </a:solidFill>
              </a:rPr>
              <a:t>класса В (ВПП - 1800 м) – 75 аэродромов;</a:t>
            </a:r>
          </a:p>
          <a:p>
            <a:pPr indent="444500" algn="just"/>
            <a:r>
              <a:rPr lang="ru-RU" sz="2000" b="1" dirty="0" smtClean="0">
                <a:solidFill>
                  <a:srgbClr val="0000FF"/>
                </a:solidFill>
              </a:rPr>
              <a:t>класса Г (ВПП - 1300 м) – 70 аэродромов;</a:t>
            </a:r>
          </a:p>
          <a:p>
            <a:pPr indent="444500" algn="just"/>
            <a:r>
              <a:rPr lang="ru-RU" sz="2000" b="1" dirty="0" smtClean="0">
                <a:solidFill>
                  <a:srgbClr val="0000FF"/>
                </a:solidFill>
              </a:rPr>
              <a:t>класса Д (ВПП - 1000 м) – 20 аэродромов;</a:t>
            </a:r>
          </a:p>
          <a:p>
            <a:pPr indent="444500" algn="just"/>
            <a:r>
              <a:rPr lang="ru-RU" sz="2000" b="1" dirty="0" smtClean="0">
                <a:solidFill>
                  <a:srgbClr val="0000FF"/>
                </a:solidFill>
              </a:rPr>
              <a:t>класса Е (ВПП -   500 м) – 13 аэродромов.</a:t>
            </a:r>
          </a:p>
          <a:p>
            <a:pPr indent="444500" algn="just"/>
            <a:r>
              <a:rPr lang="ru-RU" sz="2000" b="1" dirty="0" smtClean="0">
                <a:solidFill>
                  <a:srgbClr val="0000FF"/>
                </a:solidFill>
              </a:rPr>
              <a:t>Также на территории Российской Федерации зарегистрировано 2057 посадочных площадок.</a:t>
            </a:r>
          </a:p>
          <a:p>
            <a:pPr indent="444500" algn="just"/>
            <a:r>
              <a:rPr lang="ru-RU" sz="2000" b="1" dirty="0" smtClean="0">
                <a:solidFill>
                  <a:srgbClr val="0000FF"/>
                </a:solidFill>
              </a:rPr>
              <a:t>Светосигнальными системами (ССО) оборудовано 173 аэродрома (76%), из них 83 аэродромов с огнями высокой интенсивности. </a:t>
            </a:r>
          </a:p>
          <a:p>
            <a:pPr indent="444500" algn="just"/>
            <a:r>
              <a:rPr lang="ru-RU" sz="2000" b="1" dirty="0" smtClean="0">
                <a:solidFill>
                  <a:srgbClr val="0000FF"/>
                </a:solidFill>
              </a:rPr>
              <a:t>Категорированных аэродромов - 47, в том числе:</a:t>
            </a:r>
          </a:p>
          <a:p>
            <a:pPr indent="449263" algn="just"/>
            <a:r>
              <a:rPr lang="en-US" sz="2000" b="1" dirty="0" smtClean="0">
                <a:solidFill>
                  <a:srgbClr val="0000FF"/>
                </a:solidFill>
              </a:rPr>
              <a:t>I</a:t>
            </a:r>
            <a:r>
              <a:rPr lang="ru-RU" sz="2000" b="1" dirty="0" smtClean="0">
                <a:solidFill>
                  <a:srgbClr val="0000FF"/>
                </a:solidFill>
              </a:rPr>
              <a:t> категории - 31, </a:t>
            </a:r>
            <a:r>
              <a:rPr lang="en-US" sz="2000" b="1" dirty="0" smtClean="0">
                <a:solidFill>
                  <a:srgbClr val="0000FF"/>
                </a:solidFill>
              </a:rPr>
              <a:t>II</a:t>
            </a:r>
            <a:r>
              <a:rPr lang="ru-RU" sz="2000" b="1" dirty="0" smtClean="0">
                <a:solidFill>
                  <a:srgbClr val="0000FF"/>
                </a:solidFill>
              </a:rPr>
              <a:t> категории - 13, </a:t>
            </a:r>
            <a:r>
              <a:rPr lang="en-US" sz="2000" b="1" dirty="0" smtClean="0">
                <a:solidFill>
                  <a:srgbClr val="0000FF"/>
                </a:solidFill>
              </a:rPr>
              <a:t>III</a:t>
            </a:r>
            <a:r>
              <a:rPr lang="ru-RU" sz="2000" b="1" dirty="0" smtClean="0">
                <a:solidFill>
                  <a:srgbClr val="0000FF"/>
                </a:solidFill>
              </a:rPr>
              <a:t> категории - 3.</a:t>
            </a:r>
          </a:p>
          <a:p>
            <a:pPr lvl="0" algn="just">
              <a:buFont typeface="Arial" pitchFamily="34" charset="0"/>
              <a:buChar char="•"/>
            </a:pPr>
            <a:endParaRPr lang="ru-RU" sz="2300" dirty="0" smtClean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8" y="188641"/>
            <a:ext cx="7416825" cy="457450"/>
          </a:xfrm>
          <a:prstGeom prst="rect">
            <a:avLst/>
          </a:prstGeom>
          <a:noFill/>
        </p:spPr>
        <p:txBody>
          <a:bodyPr wrap="square" lIns="87267" tIns="43633" rIns="87267" bIns="43633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Характеристика аэродромной сети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97023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109538" y="404664"/>
            <a:ext cx="8782942" cy="603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376092"/>
                </a:solidFill>
                <a:ea typeface="Arial Unicode MS" pitchFamily="34" charset="-128"/>
                <a:cs typeface="Arial" charset="0"/>
              </a:rPr>
              <a:t>Проекты по реконструкции аэропортов </a:t>
            </a:r>
            <a:r>
              <a:rPr lang="ru-RU" altLang="ru-RU" b="1" dirty="0" smtClean="0">
                <a:solidFill>
                  <a:srgbClr val="376092"/>
                </a:solidFill>
                <a:ea typeface="Arial Unicode MS" pitchFamily="34" charset="-128"/>
                <a:cs typeface="Arial" charset="0"/>
              </a:rPr>
              <a:t>разделены </a:t>
            </a:r>
            <a:r>
              <a:rPr lang="ru-RU" altLang="ru-RU" b="1" dirty="0">
                <a:solidFill>
                  <a:srgbClr val="376092"/>
                </a:solidFill>
                <a:ea typeface="Arial Unicode MS" pitchFamily="34" charset="-128"/>
                <a:cs typeface="Arial" charset="0"/>
              </a:rPr>
              <a:t>на 2 группы:</a:t>
            </a:r>
          </a:p>
          <a:p>
            <a:pPr algn="ctr"/>
            <a:endParaRPr lang="ru-RU" altLang="ru-RU" sz="1600" b="1" dirty="0">
              <a:solidFill>
                <a:srgbClr val="376092"/>
              </a:solidFill>
              <a:ea typeface="Arial Unicode MS" pitchFamily="34" charset="-128"/>
              <a:cs typeface="Arial" charset="0"/>
            </a:endParaRPr>
          </a:p>
          <a:p>
            <a:pPr algn="just">
              <a:buFont typeface="Arial" charset="0"/>
              <a:buNone/>
            </a:pPr>
            <a:r>
              <a:rPr lang="ru-RU" altLang="ru-RU" sz="1600" b="1" dirty="0">
                <a:solidFill>
                  <a:srgbClr val="C00000"/>
                </a:solidFill>
                <a:ea typeface="Arial Unicode MS" pitchFamily="34" charset="-128"/>
                <a:cs typeface="Arial" charset="0"/>
              </a:rPr>
              <a:t>1. Проекты, обеспечивающие экономическое развитие</a:t>
            </a:r>
          </a:p>
          <a:p>
            <a:pPr algn="just">
              <a:buFont typeface="Arial" charset="0"/>
              <a:buNone/>
            </a:pPr>
            <a:r>
              <a:rPr lang="ru-RU" altLang="ru-RU" sz="1600" b="1" dirty="0">
                <a:solidFill>
                  <a:schemeClr val="tx2"/>
                </a:solidFill>
                <a:ea typeface="Arial Unicode MS" pitchFamily="34" charset="-128"/>
                <a:cs typeface="Arial" charset="0"/>
              </a:rPr>
              <a:t>       Всего </a:t>
            </a:r>
            <a:r>
              <a:rPr lang="ru-RU" altLang="ru-RU" sz="1600" b="1" dirty="0">
                <a:solidFill>
                  <a:srgbClr val="FF0000"/>
                </a:solidFill>
                <a:ea typeface="Arial Unicode MS" pitchFamily="34" charset="-128"/>
                <a:cs typeface="Arial" charset="0"/>
              </a:rPr>
              <a:t>25</a:t>
            </a:r>
            <a:r>
              <a:rPr lang="ru-RU" altLang="ru-RU" sz="1600" b="1" dirty="0">
                <a:solidFill>
                  <a:schemeClr val="tx2"/>
                </a:solidFill>
                <a:ea typeface="Arial Unicode MS" pitchFamily="34" charset="-128"/>
                <a:cs typeface="Arial" charset="0"/>
              </a:rPr>
              <a:t> аэропортов. </a:t>
            </a:r>
          </a:p>
          <a:p>
            <a:pPr algn="just">
              <a:buFont typeface="Arial" charset="0"/>
              <a:buNone/>
            </a:pPr>
            <a:r>
              <a:rPr lang="ru-RU" altLang="ru-RU" sz="1600" b="1" dirty="0">
                <a:solidFill>
                  <a:schemeClr val="tx2"/>
                </a:solidFill>
                <a:ea typeface="Arial Unicode MS" pitchFamily="34" charset="-128"/>
                <a:cs typeface="Arial" charset="0"/>
              </a:rPr>
              <a:t>       Требуется финансирование </a:t>
            </a:r>
            <a:r>
              <a:rPr lang="ru-RU" altLang="ru-RU" sz="1600" b="1" dirty="0">
                <a:solidFill>
                  <a:srgbClr val="FF0000"/>
                </a:solidFill>
                <a:ea typeface="Arial Unicode MS" pitchFamily="34" charset="-128"/>
                <a:cs typeface="Arial" charset="0"/>
              </a:rPr>
              <a:t>82,7 </a:t>
            </a:r>
            <a:r>
              <a:rPr lang="ru-RU" altLang="ru-RU" sz="1600" b="1" dirty="0" err="1">
                <a:solidFill>
                  <a:srgbClr val="FF0000"/>
                </a:solidFill>
                <a:ea typeface="Arial Unicode MS" pitchFamily="34" charset="-128"/>
                <a:cs typeface="Arial" charset="0"/>
              </a:rPr>
              <a:t>млрд</a:t>
            </a:r>
            <a:r>
              <a:rPr lang="ru-RU" altLang="ru-RU" sz="1600" b="1" dirty="0">
                <a:solidFill>
                  <a:srgbClr val="FF0000"/>
                </a:solidFill>
                <a:ea typeface="Arial Unicode MS" pitchFamily="34" charset="-128"/>
                <a:cs typeface="Arial" charset="0"/>
              </a:rPr>
              <a:t> рублей</a:t>
            </a:r>
            <a:r>
              <a:rPr lang="ru-RU" altLang="ru-RU" sz="1600" b="1" dirty="0">
                <a:solidFill>
                  <a:schemeClr val="tx2"/>
                </a:solidFill>
                <a:ea typeface="Arial Unicode MS" pitchFamily="34" charset="-128"/>
                <a:cs typeface="Arial" charset="0"/>
              </a:rPr>
              <a:t>, в том числе </a:t>
            </a:r>
            <a:r>
              <a:rPr lang="ru-RU" altLang="ru-RU" sz="1600" b="1" dirty="0">
                <a:solidFill>
                  <a:srgbClr val="FF0000"/>
                </a:solidFill>
                <a:ea typeface="Arial Unicode MS" pitchFamily="34" charset="-128"/>
                <a:cs typeface="Arial" charset="0"/>
              </a:rPr>
              <a:t>50,6 </a:t>
            </a:r>
            <a:r>
              <a:rPr lang="ru-RU" altLang="ru-RU" sz="1600" b="1" dirty="0" err="1">
                <a:solidFill>
                  <a:srgbClr val="FF0000"/>
                </a:solidFill>
                <a:ea typeface="Arial Unicode MS" pitchFamily="34" charset="-128"/>
                <a:cs typeface="Arial" charset="0"/>
              </a:rPr>
              <a:t>млрд</a:t>
            </a:r>
            <a:r>
              <a:rPr lang="ru-RU" altLang="ru-RU" sz="1600" b="1" dirty="0">
                <a:solidFill>
                  <a:srgbClr val="FF0000"/>
                </a:solidFill>
                <a:ea typeface="Arial Unicode MS" pitchFamily="34" charset="-128"/>
                <a:cs typeface="Arial" charset="0"/>
              </a:rPr>
              <a:t> рублей </a:t>
            </a:r>
            <a:r>
              <a:rPr lang="ru-RU" altLang="ru-RU" sz="1600" b="1" dirty="0">
                <a:solidFill>
                  <a:schemeClr val="tx2"/>
                </a:solidFill>
                <a:ea typeface="Arial Unicode MS" pitchFamily="34" charset="-128"/>
                <a:cs typeface="Arial" charset="0"/>
              </a:rPr>
              <a:t>дополнительно</a:t>
            </a:r>
          </a:p>
          <a:p>
            <a:pPr algn="just">
              <a:buFont typeface="Arial" charset="0"/>
              <a:buNone/>
            </a:pPr>
            <a:endParaRPr lang="ru-RU" altLang="ru-RU" sz="1600" b="1" dirty="0">
              <a:solidFill>
                <a:schemeClr val="tx2"/>
              </a:solidFill>
              <a:ea typeface="Arial Unicode MS" pitchFamily="34" charset="-128"/>
              <a:cs typeface="Arial" charset="0"/>
            </a:endParaRPr>
          </a:p>
          <a:p>
            <a:pPr algn="just">
              <a:buFont typeface="Arial" charset="0"/>
              <a:buNone/>
            </a:pPr>
            <a:r>
              <a:rPr lang="ru-RU" altLang="ru-RU" sz="1600" b="1" dirty="0">
                <a:solidFill>
                  <a:schemeClr val="tx2"/>
                </a:solidFill>
                <a:ea typeface="Arial Unicode MS" pitchFamily="34" charset="-128"/>
                <a:cs typeface="Arial" charset="0"/>
              </a:rPr>
              <a:t>К данной группе отнесены крупные региональные аэропорты, в полной мере удовлетворяющие целям Указа Президента Российской Федерации от 07.05.2018 № 204, функционирование которых необходимо для экономического развития региона, такие как Челябинск, Хабаровск, Пермь, Саратов, Благовещенск, Нижнекамск, Ставрополь, Липецк, Минеральные Воды, Братск, Оренбург, Новосибирск, Томск, Ярославль, Грозный и другие.</a:t>
            </a:r>
          </a:p>
          <a:p>
            <a:pPr algn="just">
              <a:buFont typeface="Arial" charset="0"/>
              <a:buNone/>
            </a:pPr>
            <a:endParaRPr lang="ru-RU" altLang="ru-RU" sz="1600" b="1" dirty="0">
              <a:solidFill>
                <a:schemeClr val="tx2"/>
              </a:solidFill>
              <a:ea typeface="Arial Unicode MS" pitchFamily="34" charset="-128"/>
              <a:cs typeface="Arial" charset="0"/>
            </a:endParaRPr>
          </a:p>
          <a:p>
            <a:pPr algn="just">
              <a:buFont typeface="Arial" charset="0"/>
              <a:buNone/>
            </a:pPr>
            <a:r>
              <a:rPr lang="ru-RU" altLang="ru-RU" sz="1600" b="1" dirty="0">
                <a:solidFill>
                  <a:srgbClr val="C00000"/>
                </a:solidFill>
                <a:ea typeface="Arial Unicode MS" pitchFamily="34" charset="-128"/>
                <a:cs typeface="Arial" charset="0"/>
              </a:rPr>
              <a:t>2. Проекты, направленные на безопасность и жизнеобеспечение</a:t>
            </a:r>
            <a:r>
              <a:rPr lang="ru-RU" altLang="ru-RU" sz="1600" b="1" dirty="0">
                <a:solidFill>
                  <a:schemeClr val="tx2"/>
                </a:solidFill>
                <a:ea typeface="Arial Unicode MS" pitchFamily="34" charset="-128"/>
                <a:cs typeface="Arial" charset="0"/>
              </a:rPr>
              <a:t>       </a:t>
            </a:r>
          </a:p>
          <a:p>
            <a:pPr algn="just">
              <a:buFont typeface="Arial" charset="0"/>
              <a:buNone/>
            </a:pPr>
            <a:r>
              <a:rPr lang="ru-RU" altLang="ru-RU" sz="1600" b="1" dirty="0">
                <a:solidFill>
                  <a:schemeClr val="tx2"/>
                </a:solidFill>
                <a:ea typeface="Arial Unicode MS" pitchFamily="34" charset="-128"/>
                <a:cs typeface="Arial" charset="0"/>
              </a:rPr>
              <a:t>       Всего </a:t>
            </a:r>
            <a:r>
              <a:rPr lang="ru-RU" altLang="ru-RU" sz="1600" b="1" dirty="0">
                <a:solidFill>
                  <a:srgbClr val="FF0000"/>
                </a:solidFill>
                <a:ea typeface="Arial Unicode MS" pitchFamily="34" charset="-128"/>
                <a:cs typeface="Arial" charset="0"/>
              </a:rPr>
              <a:t>41</a:t>
            </a:r>
            <a:r>
              <a:rPr lang="ru-RU" altLang="ru-RU" sz="1600" b="1" dirty="0">
                <a:solidFill>
                  <a:schemeClr val="tx2"/>
                </a:solidFill>
                <a:ea typeface="Arial Unicode MS" pitchFamily="34" charset="-128"/>
                <a:cs typeface="Arial" charset="0"/>
              </a:rPr>
              <a:t> аэропорт. </a:t>
            </a:r>
          </a:p>
          <a:p>
            <a:pPr algn="just">
              <a:buFont typeface="Arial" charset="0"/>
              <a:buNone/>
            </a:pPr>
            <a:r>
              <a:rPr lang="ru-RU" altLang="ru-RU" sz="1600" b="1" dirty="0">
                <a:solidFill>
                  <a:schemeClr val="tx2"/>
                </a:solidFill>
                <a:ea typeface="Arial Unicode MS" pitchFamily="34" charset="-128"/>
                <a:cs typeface="Arial" charset="0"/>
              </a:rPr>
              <a:t>       Требуется финансирование </a:t>
            </a:r>
            <a:r>
              <a:rPr lang="ru-RU" altLang="ru-RU" sz="1600" b="1" dirty="0">
                <a:solidFill>
                  <a:srgbClr val="FF0000"/>
                </a:solidFill>
                <a:ea typeface="Arial Unicode MS" pitchFamily="34" charset="-128"/>
                <a:cs typeface="Arial" charset="0"/>
              </a:rPr>
              <a:t>88,3 </a:t>
            </a:r>
            <a:r>
              <a:rPr lang="ru-RU" altLang="ru-RU" sz="1600" b="1" dirty="0" err="1">
                <a:solidFill>
                  <a:srgbClr val="FF0000"/>
                </a:solidFill>
                <a:ea typeface="Arial Unicode MS" pitchFamily="34" charset="-128"/>
                <a:cs typeface="Arial" charset="0"/>
              </a:rPr>
              <a:t>млрд</a:t>
            </a:r>
            <a:r>
              <a:rPr lang="ru-RU" altLang="ru-RU" sz="1600" b="1" dirty="0">
                <a:solidFill>
                  <a:srgbClr val="FF0000"/>
                </a:solidFill>
                <a:ea typeface="Arial Unicode MS" pitchFamily="34" charset="-128"/>
                <a:cs typeface="Arial" charset="0"/>
              </a:rPr>
              <a:t> рублей</a:t>
            </a:r>
            <a:r>
              <a:rPr lang="ru-RU" altLang="ru-RU" sz="1600" b="1" dirty="0">
                <a:solidFill>
                  <a:schemeClr val="tx2"/>
                </a:solidFill>
                <a:ea typeface="Arial Unicode MS" pitchFamily="34" charset="-128"/>
                <a:cs typeface="Arial" charset="0"/>
              </a:rPr>
              <a:t>, в том числе </a:t>
            </a:r>
            <a:r>
              <a:rPr lang="ru-RU" altLang="ru-RU" sz="1600" b="1" dirty="0">
                <a:solidFill>
                  <a:srgbClr val="FF0000"/>
                </a:solidFill>
                <a:ea typeface="Arial Unicode MS" pitchFamily="34" charset="-128"/>
                <a:cs typeface="Arial" charset="0"/>
              </a:rPr>
              <a:t>56,8 </a:t>
            </a:r>
            <a:r>
              <a:rPr lang="ru-RU" altLang="ru-RU" sz="1600" b="1" dirty="0" err="1">
                <a:solidFill>
                  <a:srgbClr val="FF0000"/>
                </a:solidFill>
                <a:ea typeface="Arial Unicode MS" pitchFamily="34" charset="-128"/>
                <a:cs typeface="Arial" charset="0"/>
              </a:rPr>
              <a:t>млрд</a:t>
            </a:r>
            <a:r>
              <a:rPr lang="ru-RU" altLang="ru-RU" sz="1600" b="1" dirty="0">
                <a:solidFill>
                  <a:srgbClr val="FF0000"/>
                </a:solidFill>
                <a:ea typeface="Arial Unicode MS" pitchFamily="34" charset="-128"/>
                <a:cs typeface="Arial" charset="0"/>
              </a:rPr>
              <a:t> рублей </a:t>
            </a:r>
            <a:r>
              <a:rPr lang="ru-RU" altLang="ru-RU" sz="1600" b="1" dirty="0">
                <a:solidFill>
                  <a:schemeClr val="tx2"/>
                </a:solidFill>
                <a:ea typeface="Arial Unicode MS" pitchFamily="34" charset="-128"/>
                <a:cs typeface="Arial" charset="0"/>
              </a:rPr>
              <a:t>дополнительно</a:t>
            </a:r>
          </a:p>
          <a:p>
            <a:pPr algn="just">
              <a:buFont typeface="Arial" charset="0"/>
              <a:buNone/>
            </a:pPr>
            <a:endParaRPr lang="ru-RU" altLang="ru-RU" sz="1600" b="1" dirty="0">
              <a:solidFill>
                <a:schemeClr val="tx2"/>
              </a:solidFill>
              <a:ea typeface="Arial Unicode MS" pitchFamily="34" charset="-128"/>
              <a:cs typeface="Arial" charset="0"/>
            </a:endParaRPr>
          </a:p>
          <a:p>
            <a:pPr algn="just">
              <a:buFont typeface="Arial" charset="0"/>
              <a:buNone/>
            </a:pPr>
            <a:r>
              <a:rPr lang="ru-RU" altLang="ru-RU" sz="1600" b="1" dirty="0">
                <a:solidFill>
                  <a:schemeClr val="tx2"/>
                </a:solidFill>
                <a:ea typeface="Arial Unicode MS" pitchFamily="34" charset="-128"/>
                <a:cs typeface="Arial" charset="0"/>
              </a:rPr>
              <a:t>К данной группе отнесены аэропорты, являющиеся в регионе единственным круглогодичным видом транспорта, в основном находящиеся на территории Дальневосточного федерального округа, функционирование которых жизненно необходимо для населения, такие как Магадан, Норильск,</a:t>
            </a:r>
            <a:r>
              <a:rPr lang="en-US" altLang="ru-RU" sz="1600" b="1" dirty="0">
                <a:solidFill>
                  <a:schemeClr val="tx2"/>
                </a:solidFill>
                <a:ea typeface="Arial Unicode MS" pitchFamily="34" charset="-128"/>
                <a:cs typeface="Arial" charset="0"/>
              </a:rPr>
              <a:t> </a:t>
            </a:r>
            <a:r>
              <a:rPr lang="ru-RU" altLang="ru-RU" sz="1600" b="1" dirty="0">
                <a:solidFill>
                  <a:schemeClr val="tx2"/>
                </a:solidFill>
                <a:ea typeface="Arial Unicode MS" pitchFamily="34" charset="-128"/>
                <a:cs typeface="Arial" charset="0"/>
              </a:rPr>
              <a:t>Нерюнгри, Соловки, Якутск, </a:t>
            </a:r>
            <a:r>
              <a:rPr lang="ru-RU" altLang="ru-RU" sz="1600" b="1" dirty="0" err="1">
                <a:solidFill>
                  <a:schemeClr val="tx2"/>
                </a:solidFill>
                <a:ea typeface="Arial Unicode MS" pitchFamily="34" charset="-128"/>
                <a:cs typeface="Arial" charset="0"/>
              </a:rPr>
              <a:t>Амдерма</a:t>
            </a:r>
            <a:r>
              <a:rPr lang="ru-RU" altLang="ru-RU" sz="1600" b="1" dirty="0">
                <a:solidFill>
                  <a:schemeClr val="tx2"/>
                </a:solidFill>
                <a:ea typeface="Arial Unicode MS" pitchFamily="34" charset="-128"/>
                <a:cs typeface="Arial" charset="0"/>
              </a:rPr>
              <a:t>, Нарьян-Мар, Мирный, Бодайбо и другие.</a:t>
            </a:r>
          </a:p>
        </p:txBody>
      </p:sp>
    </p:spTree>
  </p:cSld>
  <p:clrMapOvr>
    <a:masterClrMapping/>
  </p:clrMapOvr>
  <p:transition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1"/>
          <p:cNvSpPr txBox="1">
            <a:spLocks noChangeArrowheads="1"/>
          </p:cNvSpPr>
          <p:nvPr/>
        </p:nvSpPr>
        <p:spPr bwMode="auto">
          <a:xfrm>
            <a:off x="587521" y="358599"/>
            <a:ext cx="8229600" cy="699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rgbClr val="0000CC"/>
                </a:solidFill>
                <a:latin typeface="Constantia" pitchFamily="18" charset="0"/>
                <a:cs typeface="+mj-cs"/>
              </a:rPr>
              <a:t>Динамика роста объема региональных авиаперевозок (без МАУ), </a:t>
            </a:r>
            <a:r>
              <a:rPr lang="ru-RU" altLang="ru-RU" sz="2000" b="1" dirty="0" err="1" smtClean="0">
                <a:solidFill>
                  <a:srgbClr val="0000CC"/>
                </a:solidFill>
                <a:latin typeface="Constantia" pitchFamily="18" charset="0"/>
                <a:cs typeface="+mj-cs"/>
              </a:rPr>
              <a:t>млн</a:t>
            </a:r>
            <a:r>
              <a:rPr lang="ru-RU" altLang="ru-RU" sz="2000" b="1" dirty="0" smtClean="0">
                <a:solidFill>
                  <a:srgbClr val="0000CC"/>
                </a:solidFill>
                <a:latin typeface="Constantia" pitchFamily="18" charset="0"/>
                <a:cs typeface="+mj-cs"/>
              </a:rPr>
              <a:t> пасс., за последние 6 лет</a:t>
            </a:r>
          </a:p>
        </p:txBody>
      </p:sp>
      <p:sp>
        <p:nvSpPr>
          <p:cNvPr id="8198" name="TextBox 6"/>
          <p:cNvSpPr txBox="1">
            <a:spLocks noChangeArrowheads="1"/>
          </p:cNvSpPr>
          <p:nvPr/>
        </p:nvSpPr>
        <p:spPr bwMode="auto">
          <a:xfrm>
            <a:off x="131041" y="5715963"/>
            <a:ext cx="8856000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algn="ctr"/>
            <a:endParaRPr lang="ru-RU" altLang="ru-RU" b="1" dirty="0">
              <a:solidFill>
                <a:srgbClr val="002060"/>
              </a:solidFill>
              <a:latin typeface="Constant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2031" y="4876801"/>
            <a:ext cx="84406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Пассажиропоток в на 01 октября 2018 года на региональных авиалиниях – 12,93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пассажиров, что на 1,58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пассажиров больше аналогичного периода 2017 года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5410200"/>
            <a:ext cx="88582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b="1" u="sng" dirty="0" smtClean="0">
                <a:solidFill>
                  <a:srgbClr val="2B03BD"/>
                </a:solidFill>
                <a:latin typeface="Times New Roman" pitchFamily="18" charset="0"/>
                <a:cs typeface="Times New Roman" pitchFamily="18" charset="0"/>
              </a:rPr>
              <a:t> Основным фактором, влияющим на рост внутренних региональных пассажирских авиаперевозок, является </a:t>
            </a:r>
            <a:r>
              <a:rPr lang="ru-RU" sz="1600" b="1" u="sng" dirty="0" smtClean="0">
                <a:solidFill>
                  <a:srgbClr val="2B03BD"/>
                </a:solidFill>
                <a:latin typeface="Times New Roman" pitchFamily="18" charset="0"/>
                <a:cs typeface="Times New Roman" pitchFamily="18" charset="0"/>
              </a:rPr>
              <a:t>государственная поддержка региональных авиаперевозок.</a:t>
            </a:r>
          </a:p>
          <a:p>
            <a:pPr algn="ctr"/>
            <a:endParaRPr lang="ru-RU" altLang="ru-RU" sz="1600" b="1" u="sng" dirty="0" smtClean="0">
              <a:solidFill>
                <a:srgbClr val="2B03B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xmlns="" val="2627815480"/>
              </p:ext>
            </p:extLst>
          </p:nvPr>
        </p:nvGraphicFramePr>
        <p:xfrm>
          <a:off x="492369" y="1066800"/>
          <a:ext cx="8229600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atveev_KA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369" y="990600"/>
            <a:ext cx="8088923" cy="472794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492369" y="1219200"/>
            <a:ext cx="3376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/>
                </a:solidFill>
              </a:rPr>
              <a:t>На 01 октября116 маршрутов</a:t>
            </a:r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456481" y="273630"/>
            <a:ext cx="8226720" cy="793171"/>
          </a:xfrm>
          <a:prstGeom prst="rect">
            <a:avLst/>
          </a:prstGeom>
        </p:spPr>
        <p:txBody>
          <a:bodyPr lIns="86895" tIns="43448" rIns="86895" bIns="43448"/>
          <a:lstStyle/>
          <a:p>
            <a:pPr marL="0" marR="0" lvl="0" indent="0" algn="ctr" defTabSz="426935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Субсидирование региональных воздушных перевозок, формирование маршрутной сети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(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ПП № 1242) в 2018 году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40677" y="5181601"/>
            <a:ext cx="3657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Всего на 2018 год – 196 маршрутов (распределение 23.10.2018)</a:t>
            </a:r>
          </a:p>
          <a:p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Городов – 83</a:t>
            </a:r>
          </a:p>
          <a:p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Авиакомпаний – 22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235569" y="5638801"/>
            <a:ext cx="281472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 01 октября 2018 года</a:t>
            </a:r>
          </a:p>
          <a:p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Перевезено - 474 922 пассажира </a:t>
            </a:r>
          </a:p>
          <a:p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Выполнено - 7058 парных рейсов   </a:t>
            </a:r>
          </a:p>
          <a:p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Бюджет – 3 353,7 </a:t>
            </a:r>
            <a:r>
              <a:rPr lang="ru-RU" sz="1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руб. 		</a:t>
            </a:r>
          </a:p>
          <a:p>
            <a:endParaRPr lang="ru-RU" sz="14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2" descr="C:\Users\Matveev_KA\Desktop\Doc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600201"/>
            <a:ext cx="984738" cy="681013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0" y="237884"/>
            <a:ext cx="9144000" cy="1228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 indent="0" algn="ctr" eaLnBrk="0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ru-RU" sz="2000" b="1" kern="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Субсидирование воздушных перевозок в рамках  постановления Правительства Российской Федерации от 02.03.2018 № 215 на 01 октября 2018 года</a:t>
            </a:r>
            <a:endParaRPr lang="ru-RU" sz="2000" kern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i="0" u="none" strike="noStrike" cap="none" normalizeH="0" baseline="0" dirty="0" smtClean="0">
              <a:ln>
                <a:noFill/>
              </a:ln>
              <a:solidFill>
                <a:srgbClr val="1418B6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01345729"/>
              </p:ext>
            </p:extLst>
          </p:nvPr>
        </p:nvGraphicFramePr>
        <p:xfrm>
          <a:off x="140677" y="1066800"/>
          <a:ext cx="8792310" cy="4221480"/>
        </p:xfrm>
        <a:graphic>
          <a:graphicData uri="http://schemas.openxmlformats.org/drawingml/2006/table">
            <a:tbl>
              <a:tblPr firstRow="1" firstCol="1" bandRow="1"/>
              <a:tblGrid>
                <a:gridCol w="3727939"/>
                <a:gridCol w="2672861"/>
                <a:gridCol w="2391510"/>
              </a:tblGrid>
              <a:tr h="1143000"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20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№ </a:t>
                      </a:r>
                      <a:r>
                        <a:rPr kumimoji="0" lang="ru-RU" sz="20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Приложения</a:t>
                      </a:r>
                      <a:endParaRPr kumimoji="0" lang="ru-RU" sz="20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20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маршрутов</a:t>
                      </a:r>
                    </a:p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20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(шт.)</a:t>
                      </a:r>
                      <a:endParaRPr kumimoji="0" lang="ru-RU" sz="20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68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1" kern="1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868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Перевезено пассажиров</a:t>
                      </a:r>
                    </a:p>
                    <a:p>
                      <a:pPr marL="0" marR="0" indent="0" algn="ctr" defTabSz="868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(чел.)</a:t>
                      </a:r>
                    </a:p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endParaRPr kumimoji="0" lang="ru-RU" sz="20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2400" b="1" kern="1200" dirty="0" smtClean="0">
                          <a:solidFill>
                            <a:srgbClr val="1418B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Приложение № 1,2 (Дальний </a:t>
                      </a:r>
                      <a:r>
                        <a:rPr kumimoji="0" lang="ru-RU" sz="2400" b="1" kern="1200" dirty="0">
                          <a:solidFill>
                            <a:srgbClr val="1418B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Восток)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868954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altLang="ru-RU" sz="2400" b="0" kern="1200" dirty="0" smtClean="0">
                          <a:solidFill>
                            <a:srgbClr val="1418B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61</a:t>
                      </a:r>
                      <a:endParaRPr kumimoji="0" lang="ru-RU" altLang="ru-RU" sz="2400" b="0" kern="1200" dirty="0">
                        <a:solidFill>
                          <a:srgbClr val="1418B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868954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altLang="ru-RU" sz="2400" b="0" kern="1200" dirty="0" smtClean="0">
                          <a:solidFill>
                            <a:srgbClr val="1418B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335 554</a:t>
                      </a:r>
                      <a:endParaRPr kumimoji="0" lang="ru-RU" altLang="ru-RU" sz="2400" b="0" kern="1200" dirty="0">
                        <a:solidFill>
                          <a:srgbClr val="1418B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8680">
                <a:tc>
                  <a:txBody>
                    <a:bodyPr/>
                    <a:lstStyle/>
                    <a:p>
                      <a:pPr marL="0" marR="0" indent="0" algn="ctr" defTabSz="868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kern="1200" dirty="0" smtClean="0">
                          <a:solidFill>
                            <a:srgbClr val="1418B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Приложение № 3 (Симферополь)</a:t>
                      </a:r>
                      <a:endParaRPr kumimoji="0" lang="ru-RU" sz="2400" b="1" kern="1200" dirty="0">
                        <a:solidFill>
                          <a:srgbClr val="1418B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868954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altLang="ru-RU" sz="2400" b="0" kern="1200" dirty="0" smtClean="0">
                          <a:solidFill>
                            <a:srgbClr val="1418B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kumimoji="0" lang="ru-RU" altLang="ru-RU" sz="2400" b="0" kern="1200" dirty="0">
                        <a:solidFill>
                          <a:srgbClr val="1418B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868954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altLang="ru-RU" sz="2400" b="0" kern="1200" dirty="0" smtClean="0">
                          <a:solidFill>
                            <a:srgbClr val="1418B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82 499</a:t>
                      </a:r>
                    </a:p>
                    <a:p>
                      <a:pPr marL="0" algn="ctr" defTabSz="868954" rtl="0" eaLnBrk="1" latinLnBrk="0" hangingPunct="1">
                        <a:spcAft>
                          <a:spcPts val="0"/>
                        </a:spcAft>
                      </a:pPr>
                      <a:endParaRPr kumimoji="0" lang="ru-RU" altLang="ru-RU" sz="2400" b="0" kern="1200" dirty="0">
                        <a:solidFill>
                          <a:srgbClr val="1418B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ctr" defTabSz="868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kern="1200" dirty="0" smtClean="0">
                          <a:solidFill>
                            <a:srgbClr val="1418B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Приложение № 4  (Калининград)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868954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altLang="ru-RU" sz="2400" b="0" kern="1200" dirty="0" smtClean="0">
                          <a:solidFill>
                            <a:srgbClr val="1418B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kumimoji="0" lang="ru-RU" altLang="ru-RU" sz="2400" b="0" kern="1200" dirty="0">
                        <a:solidFill>
                          <a:srgbClr val="1418B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868954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altLang="ru-RU" sz="2400" b="0" kern="1200" dirty="0" smtClean="0">
                          <a:solidFill>
                            <a:srgbClr val="1418B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</a:t>
                      </a:r>
                      <a:r>
                        <a:rPr kumimoji="0" lang="ru-RU" altLang="ru-RU" sz="2400" b="0" kern="1200" baseline="0" dirty="0" smtClean="0">
                          <a:solidFill>
                            <a:srgbClr val="1418B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221</a:t>
                      </a:r>
                      <a:endParaRPr kumimoji="0" lang="ru-RU" altLang="ru-RU" sz="2400" b="0" kern="1200" dirty="0">
                        <a:solidFill>
                          <a:srgbClr val="1418B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2400" b="1" kern="1200" dirty="0" smtClean="0">
                          <a:solidFill>
                            <a:srgbClr val="1418B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ИТОГО:</a:t>
                      </a:r>
                      <a:endParaRPr kumimoji="0" lang="ru-RU" sz="2400" b="1" kern="1200" dirty="0">
                        <a:solidFill>
                          <a:srgbClr val="1418B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2400" b="1" kern="1200" dirty="0" smtClean="0">
                          <a:solidFill>
                            <a:srgbClr val="1418B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2400" b="1" kern="1200" dirty="0" smtClean="0">
                          <a:solidFill>
                            <a:srgbClr val="1418B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461 274</a:t>
                      </a:r>
                      <a:endParaRPr kumimoji="0" lang="ru-RU" sz="2400" b="1" kern="1200" dirty="0">
                        <a:solidFill>
                          <a:srgbClr val="1418B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81355" y="5410201"/>
            <a:ext cx="66437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B03BD"/>
                </a:solidFill>
                <a:latin typeface="Constantia" panose="02030602050306030303" pitchFamily="18" charset="0"/>
                <a:cs typeface="Arial Unicode MS" charset="0"/>
              </a:rPr>
              <a:t>Бюджет - 3 818,5 </a:t>
            </a:r>
            <a:r>
              <a:rPr lang="ru-RU" b="1" dirty="0" err="1" smtClean="0">
                <a:solidFill>
                  <a:srgbClr val="2B03BD"/>
                </a:solidFill>
                <a:latin typeface="Constantia" panose="02030602050306030303" pitchFamily="18" charset="0"/>
                <a:cs typeface="Arial Unicode MS" charset="0"/>
              </a:rPr>
              <a:t>млн</a:t>
            </a:r>
            <a:r>
              <a:rPr lang="ru-RU" b="1" dirty="0" smtClean="0">
                <a:solidFill>
                  <a:srgbClr val="2B03BD"/>
                </a:solidFill>
                <a:latin typeface="Constantia" panose="02030602050306030303" pitchFamily="18" charset="0"/>
                <a:cs typeface="Arial Unicode MS" charset="0"/>
              </a:rPr>
              <a:t> рублей</a:t>
            </a:r>
          </a:p>
          <a:p>
            <a:r>
              <a:rPr lang="ru-RU" b="1" dirty="0" smtClean="0">
                <a:solidFill>
                  <a:srgbClr val="2B03BD"/>
                </a:solidFill>
                <a:latin typeface="Constantia" panose="02030602050306030303" pitchFamily="18" charset="0"/>
                <a:cs typeface="Arial Unicode MS" charset="0"/>
              </a:rPr>
              <a:t>Всего маршрутов – 92</a:t>
            </a:r>
          </a:p>
          <a:p>
            <a:r>
              <a:rPr lang="ru-RU" b="1" dirty="0" smtClean="0">
                <a:solidFill>
                  <a:srgbClr val="2B03BD"/>
                </a:solidFill>
                <a:latin typeface="Constantia" panose="02030602050306030303" pitchFamily="18" charset="0"/>
                <a:cs typeface="Arial Unicode MS" charset="0"/>
              </a:rPr>
              <a:t>Количество авиакомпаний - 12	  </a:t>
            </a:r>
          </a:p>
          <a:p>
            <a:endParaRPr lang="ru-RU" b="1" dirty="0">
              <a:solidFill>
                <a:srgbClr val="2B03BD"/>
              </a:solidFill>
              <a:latin typeface="Constantia" panose="02030602050306030303" pitchFamily="18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55743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B321EA-10C9-4404-A220-7A336F94D5CF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467544" y="1556792"/>
            <a:ext cx="7848871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endParaRPr lang="en-US" altLang="ru-RU" sz="2800" b="1" dirty="0">
              <a:solidFill>
                <a:schemeClr val="bg1"/>
              </a:solidFill>
              <a:cs typeface="Arial" charset="0"/>
            </a:endParaRPr>
          </a:p>
          <a:p>
            <a:pPr algn="ctr" eaLnBrk="1" hangingPunct="1"/>
            <a:endParaRPr lang="ru-RU" altLang="ru-RU" sz="4000" b="1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pPr algn="ctr" eaLnBrk="1" hangingPunct="1"/>
            <a:r>
              <a:rPr lang="ru-RU" altLang="ru-RU" sz="40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Спасибо за внимание!</a:t>
            </a:r>
            <a:endParaRPr lang="ru-RU" altLang="ru-RU" sz="4000" dirty="0">
              <a:solidFill>
                <a:srgbClr val="0000FF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3"/>
            <a:ext cx="8226720" cy="432048"/>
          </a:xfrm>
        </p:spPr>
        <p:txBody>
          <a:bodyPr/>
          <a:lstStyle/>
          <a:p>
            <a:r>
              <a:rPr lang="ru-RU" sz="2800" b="1" dirty="0" smtClean="0">
                <a:solidFill>
                  <a:srgbClr val="B10F2E"/>
                </a:solidFill>
                <a:latin typeface="Calibri" pitchFamily="34" charset="0"/>
              </a:rPr>
              <a:t>Развитие аэродромной инфраструктуры</a:t>
            </a:r>
            <a:endParaRPr lang="ru-RU" sz="28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79512" y="1052736"/>
            <a:ext cx="8640763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6895" tIns="43448" rIns="86895" bIns="43448" numCol="1" anchor="t" anchorCtr="0" compatLnSpc="1">
            <a:prstTxWarp prst="textNoShape">
              <a:avLst/>
            </a:prstTxWarp>
          </a:bodyPr>
          <a:lstStyle/>
          <a:p>
            <a:pPr indent="355600" algn="just"/>
            <a:r>
              <a:rPr lang="ru-RU" sz="2000" dirty="0" smtClean="0">
                <a:solidFill>
                  <a:srgbClr val="0000FF"/>
                </a:solidFill>
              </a:rPr>
              <a:t> За период были 2012-2017 гг. построены новые аэропорты Итуруп, Ростов-на-Дону (Платов), Русский (вертодром),  выполнены работы по реконструкции (строительству) аэродромных комплексов в аэропортах, в том числе завершена реконструкция 24 взлетно-посадочных полос в аэропортах Анадырь, </a:t>
            </a:r>
            <a:r>
              <a:rPr lang="ru-RU" sz="2000" dirty="0" err="1" smtClean="0">
                <a:solidFill>
                  <a:srgbClr val="0000FF"/>
                </a:solidFill>
              </a:rPr>
              <a:t>Магас</a:t>
            </a:r>
            <a:r>
              <a:rPr lang="ru-RU" sz="2000" dirty="0" smtClean="0">
                <a:solidFill>
                  <a:srgbClr val="0000FF"/>
                </a:solidFill>
              </a:rPr>
              <a:t>, </a:t>
            </a:r>
            <a:r>
              <a:rPr lang="ru-RU" sz="2000" dirty="0" err="1" smtClean="0">
                <a:solidFill>
                  <a:srgbClr val="0000FF"/>
                </a:solidFill>
              </a:rPr>
              <a:t>Игарка</a:t>
            </a:r>
            <a:r>
              <a:rPr lang="ru-RU" sz="2000" dirty="0" smtClean="0">
                <a:solidFill>
                  <a:srgbClr val="0000FF"/>
                </a:solidFill>
              </a:rPr>
              <a:t>, Кольцово, Кызыл, </a:t>
            </a:r>
            <a:r>
              <a:rPr lang="ru-RU" sz="2000" dirty="0" err="1" smtClean="0">
                <a:solidFill>
                  <a:srgbClr val="0000FF"/>
                </a:solidFill>
              </a:rPr>
              <a:t>Чумикан</a:t>
            </a:r>
            <a:r>
              <a:rPr lang="ru-RU" sz="2000" dirty="0" smtClean="0">
                <a:solidFill>
                  <a:srgbClr val="0000FF"/>
                </a:solidFill>
              </a:rPr>
              <a:t>, </a:t>
            </a:r>
            <a:r>
              <a:rPr lang="ru-RU" sz="2000" dirty="0" err="1" smtClean="0">
                <a:solidFill>
                  <a:srgbClr val="0000FF"/>
                </a:solidFill>
              </a:rPr>
              <a:t>Богородское</a:t>
            </a:r>
            <a:r>
              <a:rPr lang="ru-RU" sz="2000" dirty="0" smtClean="0">
                <a:solidFill>
                  <a:srgbClr val="0000FF"/>
                </a:solidFill>
              </a:rPr>
              <a:t>, Внуково, Казань, Пенза, Бугуруслан, Магадан, Абакан, Липецк, Владикавказ, Махачкала, Николаевск-на-Амуре, Палана, Уфа, Елизово, Волгоград, Краснодар, Сочи,  Саранск.</a:t>
            </a:r>
          </a:p>
          <a:p>
            <a:pPr indent="444500" algn="just"/>
            <a:r>
              <a:rPr lang="ru-RU" sz="2000" dirty="0" smtClean="0">
                <a:solidFill>
                  <a:srgbClr val="0000FF"/>
                </a:solidFill>
              </a:rPr>
              <a:t>В рамках к подготовки к проведению в 2018 году в Российской Федерации чемпионата мира по футболу выполнены мероприятия по реконструкции (строительству) и введены в эксплуатацию объекты аэродромной инфраструктуры в аэропортах городов Волгоград (</a:t>
            </a:r>
            <a:r>
              <a:rPr lang="ru-RU" sz="2000" dirty="0" err="1" smtClean="0">
                <a:solidFill>
                  <a:srgbClr val="0000FF"/>
                </a:solidFill>
              </a:rPr>
              <a:t>Гумрак</a:t>
            </a:r>
            <a:r>
              <a:rPr lang="ru-RU" sz="2000" dirty="0" smtClean="0">
                <a:solidFill>
                  <a:srgbClr val="0000FF"/>
                </a:solidFill>
              </a:rPr>
              <a:t>), Екатеринбург (Кольцово), Калининград (Храброво), Нижний Новгород (</a:t>
            </a:r>
            <a:r>
              <a:rPr lang="ru-RU" sz="2000" dirty="0" err="1" smtClean="0">
                <a:solidFill>
                  <a:srgbClr val="0000FF"/>
                </a:solidFill>
              </a:rPr>
              <a:t>Стригино</a:t>
            </a:r>
            <a:r>
              <a:rPr lang="ru-RU" sz="2000" dirty="0" smtClean="0">
                <a:solidFill>
                  <a:srgbClr val="0000FF"/>
                </a:solidFill>
              </a:rPr>
              <a:t>), Самара (</a:t>
            </a:r>
            <a:r>
              <a:rPr lang="ru-RU" sz="2000" dirty="0" err="1" smtClean="0">
                <a:solidFill>
                  <a:srgbClr val="0000FF"/>
                </a:solidFill>
              </a:rPr>
              <a:t>Курумоч</a:t>
            </a:r>
            <a:r>
              <a:rPr lang="ru-RU" sz="2000" dirty="0" smtClean="0">
                <a:solidFill>
                  <a:srgbClr val="0000FF"/>
                </a:solidFill>
              </a:rPr>
              <a:t>), Саранск, а также завершена реконструкция аэродромного комплекса в аэропортах </a:t>
            </a:r>
            <a:r>
              <a:rPr lang="ru-RU" sz="2000" dirty="0" err="1" smtClean="0">
                <a:solidFill>
                  <a:srgbClr val="0000FF"/>
                </a:solidFill>
              </a:rPr>
              <a:t>Баратаевка</a:t>
            </a:r>
            <a:r>
              <a:rPr lang="ru-RU" sz="2000" dirty="0" smtClean="0">
                <a:solidFill>
                  <a:srgbClr val="0000FF"/>
                </a:solidFill>
              </a:rPr>
              <a:t> (Ульяновск), </a:t>
            </a:r>
            <a:r>
              <a:rPr lang="ru-RU" sz="2000" dirty="0" err="1" smtClean="0">
                <a:solidFill>
                  <a:srgbClr val="0000FF"/>
                </a:solidFill>
              </a:rPr>
              <a:t>Саккырыр</a:t>
            </a:r>
            <a:r>
              <a:rPr lang="ru-RU" sz="2000" dirty="0" smtClean="0">
                <a:solidFill>
                  <a:srgbClr val="0000FF"/>
                </a:solidFill>
              </a:rPr>
              <a:t> и взлетно-посадочной полосы в аэропорту Норильск.</a:t>
            </a:r>
          </a:p>
          <a:p>
            <a:pPr indent="444500" algn="just"/>
            <a:endParaRPr lang="ru-RU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Прямоугольник 2"/>
          <p:cNvSpPr>
            <a:spLocks noChangeArrowheads="1"/>
          </p:cNvSpPr>
          <p:nvPr/>
        </p:nvSpPr>
        <p:spPr bwMode="auto">
          <a:xfrm>
            <a:off x="143892" y="231031"/>
            <a:ext cx="89646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libri" pitchFamily="34" charset="0"/>
                <a:cs typeface="Arial" charset="0"/>
              </a:rPr>
              <a:t>Аэропорт Менделеево</a:t>
            </a:r>
          </a:p>
        </p:txBody>
      </p:sp>
      <p:pic>
        <p:nvPicPr>
          <p:cNvPr id="8" name="Picture 2" descr="C:\Users\haliullina\Desktop\Склад\Менделеево\SNC10045.JPG"/>
          <p:cNvPicPr>
            <a:picLocks noChangeAspect="1" noChangeArrowheads="1"/>
          </p:cNvPicPr>
          <p:nvPr/>
        </p:nvPicPr>
        <p:blipFill>
          <a:blip r:embed="rId2" cstate="print">
            <a:lum bright="10000" contrast="-24000"/>
          </a:blip>
          <a:srcRect/>
          <a:stretch>
            <a:fillRect/>
          </a:stretch>
        </p:blipFill>
        <p:spPr bwMode="auto">
          <a:xfrm>
            <a:off x="179512" y="3861048"/>
            <a:ext cx="4392488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C:\Users\KOZHUH~1\AppData\Local\Temp\1\Rar$DR27.727\Менделеево1\Здание СПЗ с КДП\SNC100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836712"/>
            <a:ext cx="4248472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Sony\Desktop\Аэропорт\Менделеево\Менделеево основное\DSC08936.JPG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4536504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Documents and Settings\antonova\Рабочий стол\Фото Мендель\P1060848.JPG"/>
          <p:cNvPicPr/>
          <p:nvPr/>
        </p:nvPicPr>
        <p:blipFill>
          <a:blip r:embed="rId5" cstate="print">
            <a:lum bright="10000" contrast="-24000"/>
          </a:blip>
          <a:srcRect/>
          <a:stretch>
            <a:fillRect/>
          </a:stretch>
        </p:blipFill>
        <p:spPr bwMode="auto">
          <a:xfrm>
            <a:off x="4788024" y="3861048"/>
            <a:ext cx="4143974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Прямоугольник 2"/>
          <p:cNvSpPr>
            <a:spLocks noChangeArrowheads="1"/>
          </p:cNvSpPr>
          <p:nvPr/>
        </p:nvSpPr>
        <p:spPr bwMode="auto">
          <a:xfrm>
            <a:off x="143892" y="231031"/>
            <a:ext cx="89646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libri" pitchFamily="34" charset="0"/>
                <a:cs typeface="Arial" charset="0"/>
              </a:rPr>
              <a:t>Аэропорт Итуруп</a:t>
            </a:r>
          </a:p>
        </p:txBody>
      </p:sp>
      <p:sp>
        <p:nvSpPr>
          <p:cNvPr id="41987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791AF6F-DEAF-4A9B-8BCB-DE7BAC8CDDF6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 smtClean="0"/>
          </a:p>
        </p:txBody>
      </p:sp>
      <p:pic>
        <p:nvPicPr>
          <p:cNvPr id="1026" name="Picture 2" descr="T:\ФОТО 10 меяцев\Итуруп\76_140917.JPG"/>
          <p:cNvPicPr>
            <a:picLocks noChangeAspect="1" noChangeArrowheads="1"/>
          </p:cNvPicPr>
          <p:nvPr/>
        </p:nvPicPr>
        <p:blipFill>
          <a:blip r:embed="rId2" cstate="print"/>
          <a:srcRect t="57984"/>
          <a:stretch>
            <a:fillRect/>
          </a:stretch>
        </p:blipFill>
        <p:spPr bwMode="auto">
          <a:xfrm>
            <a:off x="251520" y="4293096"/>
            <a:ext cx="8568952" cy="2400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T:\ФОТО 10 меяцев\Итуруп\170920142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052736"/>
            <a:ext cx="2563072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T:\ФОТО 10 меяцев\Итуруп\80_1409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2348880"/>
            <a:ext cx="2600415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H:\Documents and Settings\pavliuk_ma\Рабочий стол\Фото Аэропорт\Итуруп\IMG_2067.JPG"/>
          <p:cNvPicPr>
            <a:picLocks noChangeAspect="1" noChangeArrowheads="1"/>
          </p:cNvPicPr>
          <p:nvPr/>
        </p:nvPicPr>
        <p:blipFill>
          <a:blip r:embed="rId5" cstate="print"/>
          <a:srcRect l="5673" t="8039" b="4958"/>
          <a:stretch>
            <a:fillRect/>
          </a:stretch>
        </p:blipFill>
        <p:spPr bwMode="auto">
          <a:xfrm>
            <a:off x="323528" y="980728"/>
            <a:ext cx="5472608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315" y="0"/>
            <a:ext cx="8225280" cy="522595"/>
          </a:xfrm>
        </p:spPr>
        <p:txBody>
          <a:bodyPr/>
          <a:lstStyle/>
          <a:p>
            <a:r>
              <a:rPr lang="ru-RU" sz="2500" b="1" dirty="0" smtClean="0">
                <a:solidFill>
                  <a:srgbClr val="C00000"/>
                </a:solidFill>
              </a:rPr>
              <a:t>Аэропорт Кызыл</a:t>
            </a:r>
            <a:endParaRPr lang="ru-RU" sz="2500" dirty="0"/>
          </a:p>
        </p:txBody>
      </p:sp>
      <p:pic>
        <p:nvPicPr>
          <p:cNvPr id="220163" name="Picture 3" descr="C:\Users\gribanov_yn\Documents\АЭРОПОРТЫ\Кызыл\DSC_02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046" y="1142647"/>
            <a:ext cx="8556592" cy="496465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61045" y="620053"/>
            <a:ext cx="8621909" cy="335051"/>
          </a:xfrm>
          <a:prstGeom prst="rect">
            <a:avLst/>
          </a:prstGeom>
        </p:spPr>
        <p:txBody>
          <a:bodyPr wrap="square" lIns="82945" tIns="41473" rIns="82945" bIns="41473">
            <a:spAutoFit/>
          </a:bodyPr>
          <a:lstStyle/>
          <a:p>
            <a:pPr algn="ctr"/>
            <a:r>
              <a:rPr lang="ru-RU" sz="1600" dirty="0" smtClean="0">
                <a:solidFill>
                  <a:srgbClr val="0000CC"/>
                </a:solidFill>
              </a:rPr>
              <a:t>В полном объеме завершены работы по реконструкции ВПП  и РД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>
          <a:xfrm>
            <a:off x="2267744" y="548680"/>
            <a:ext cx="4680520" cy="477477"/>
          </a:xfrm>
        </p:spPr>
        <p:txBody>
          <a:bodyPr/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Аэропорт </a:t>
            </a:r>
            <a:r>
              <a:rPr lang="ru-RU" sz="2400" b="1" dirty="0">
                <a:solidFill>
                  <a:srgbClr val="C00000"/>
                </a:solidFill>
              </a:rPr>
              <a:t>Сочи</a:t>
            </a:r>
          </a:p>
        </p:txBody>
      </p:sp>
      <p:pic>
        <p:nvPicPr>
          <p:cNvPr id="6" name="Рисунок 5" descr="IMG_06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052736"/>
            <a:ext cx="4248472" cy="2520280"/>
          </a:xfrm>
          <a:prstGeom prst="rect">
            <a:avLst/>
          </a:prstGeom>
        </p:spPr>
      </p:pic>
      <p:pic>
        <p:nvPicPr>
          <p:cNvPr id="9" name="Picture 2" descr="C:\Users\egiyan\Downloads\news201201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789040"/>
            <a:ext cx="424847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Picture 2" descr="C:\Users\gribanov_yn\Documents\АЭРОПОРТЫ\Сочи\Фото\фото 1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052736"/>
            <a:ext cx="4320480" cy="2520280"/>
          </a:xfrm>
          <a:prstGeom prst="rect">
            <a:avLst/>
          </a:prstGeom>
          <a:noFill/>
        </p:spPr>
      </p:pic>
      <p:pic>
        <p:nvPicPr>
          <p:cNvPr id="8" name="Picture 2" descr="G:\фотки\КОмандировка Сочи Январь 2013 с 16 по18\для ага\IMG_25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789040"/>
            <a:ext cx="432048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715218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2411760" y="260648"/>
            <a:ext cx="4248472" cy="587919"/>
          </a:xfrm>
        </p:spPr>
        <p:txBody>
          <a:bodyPr/>
          <a:lstStyle/>
          <a:p>
            <a:pPr eaLnBrk="1" hangingPunct="1"/>
            <a:r>
              <a:rPr lang="ru-RU" sz="2400" b="1" dirty="0">
                <a:solidFill>
                  <a:srgbClr val="C00000"/>
                </a:solidFill>
              </a:rPr>
              <a:t>Аэропорт Казань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4224420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gribanov_yn\Documents\ФОТО\Казань\IMG_03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836712"/>
            <a:ext cx="4248472" cy="2376264"/>
          </a:xfrm>
          <a:prstGeom prst="rect">
            <a:avLst/>
          </a:prstGeom>
          <a:noFill/>
        </p:spPr>
      </p:pic>
      <p:pic>
        <p:nvPicPr>
          <p:cNvPr id="1027" name="Picture 3" descr="C:\Users\gribanov_yn\Documents\ФОТО\Казань\IMG_0384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3573016"/>
            <a:ext cx="7453336" cy="3168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609732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>
          <a:xfrm>
            <a:off x="2483768" y="548680"/>
            <a:ext cx="4464496" cy="477477"/>
          </a:xfrm>
        </p:spPr>
        <p:txBody>
          <a:bodyPr/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Аэропорт Внуково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52227" name="Picture 3" descr="C:\Users\gribanov_yn\Documents\АЭРОПОРТЫ\Внуково\Фото\IMG_07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052736"/>
            <a:ext cx="4176464" cy="2592288"/>
          </a:xfrm>
          <a:prstGeom prst="rect">
            <a:avLst/>
          </a:prstGeom>
          <a:noFill/>
        </p:spPr>
      </p:pic>
      <p:pic>
        <p:nvPicPr>
          <p:cNvPr id="52228" name="Picture 4" descr="C:\Users\gribanov_yn\Documents\АЭРОПОРТЫ\Внуково\Фото\12_1_~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789040"/>
            <a:ext cx="4320480" cy="2847216"/>
          </a:xfrm>
          <a:prstGeom prst="rect">
            <a:avLst/>
          </a:prstGeom>
          <a:noFill/>
        </p:spPr>
      </p:pic>
      <p:pic>
        <p:nvPicPr>
          <p:cNvPr id="52229" name="Picture 5" descr="C:\Users\gribanov_yn\Documents\АЭРОПОРТЫ\Внуково\Фото\Внуково дек 2013 ИВПП 1 обрез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052736"/>
            <a:ext cx="4320480" cy="2592288"/>
          </a:xfrm>
          <a:prstGeom prst="rect">
            <a:avLst/>
          </a:prstGeom>
          <a:noFill/>
        </p:spPr>
      </p:pic>
      <p:pic>
        <p:nvPicPr>
          <p:cNvPr id="52230" name="Picture 6" descr="C:\Users\gribanov_yn\Documents\АЭРОПОРТЫ\Внуково\Фото\DSC008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3789040"/>
            <a:ext cx="4248472" cy="28529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715218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6046</TotalTime>
  <Words>795</Words>
  <Application>Microsoft Office PowerPoint</Application>
  <PresentationFormat>Экран (4:3)</PresentationFormat>
  <Paragraphs>111</Paragraphs>
  <Slides>24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Тема Office</vt:lpstr>
      <vt:lpstr>1_Тема Office</vt:lpstr>
      <vt:lpstr>Слайд 1</vt:lpstr>
      <vt:lpstr>Слайд 2</vt:lpstr>
      <vt:lpstr>Развитие аэродромной инфраструктуры</vt:lpstr>
      <vt:lpstr>Слайд 4</vt:lpstr>
      <vt:lpstr>Слайд 5</vt:lpstr>
      <vt:lpstr>Аэропорт Кызыл</vt:lpstr>
      <vt:lpstr>Аэропорт Сочи</vt:lpstr>
      <vt:lpstr>Аэропорт Казань</vt:lpstr>
      <vt:lpstr>Аэропорт Внуково</vt:lpstr>
      <vt:lpstr>Аэропорт Платов (г. Ростов-на-Дону</vt:lpstr>
      <vt:lpstr>Аэропорт Кольцово (г. Екатеринбург)</vt:lpstr>
      <vt:lpstr>Аэропорт Волгоград </vt:lpstr>
      <vt:lpstr>Аэропорт Нижний Новгород </vt:lpstr>
      <vt:lpstr>Аэропорт Курумоч (г. Самара)</vt:lpstr>
      <vt:lpstr>Аэропорт Саранск</vt:lpstr>
      <vt:lpstr>Аэропорт Храброво (г. Калининград)</vt:lpstr>
      <vt:lpstr>Аэропорт Волгоград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_</dc:creator>
  <cp:lastModifiedBy>Грибанов Юрий</cp:lastModifiedBy>
  <cp:revision>394</cp:revision>
  <cp:lastPrinted>2013-10-23T15:06:17Z</cp:lastPrinted>
  <dcterms:created xsi:type="dcterms:W3CDTF">2013-10-19T16:43:40Z</dcterms:created>
  <dcterms:modified xsi:type="dcterms:W3CDTF">2018-11-13T07:00:44Z</dcterms:modified>
</cp:coreProperties>
</file>